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83" r:id="rId5"/>
    <p:sldId id="281" r:id="rId6"/>
    <p:sldId id="265" r:id="rId7"/>
    <p:sldId id="284" r:id="rId8"/>
    <p:sldId id="285" r:id="rId9"/>
    <p:sldId id="286" r:id="rId10"/>
    <p:sldId id="287" r:id="rId11"/>
    <p:sldId id="259" r:id="rId12"/>
    <p:sldId id="288" r:id="rId13"/>
    <p:sldId id="289" r:id="rId14"/>
    <p:sldId id="290" r:id="rId15"/>
    <p:sldId id="291" r:id="rId16"/>
    <p:sldId id="292" r:id="rId17"/>
    <p:sldId id="277" r:id="rId18"/>
    <p:sldId id="268" r:id="rId19"/>
    <p:sldId id="278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1" r:id="rId31"/>
    <p:sldId id="270" r:id="rId32"/>
    <p:sldId id="261" r:id="rId33"/>
    <p:sldId id="272" r:id="rId34"/>
    <p:sldId id="262" r:id="rId35"/>
    <p:sldId id="273" r:id="rId36"/>
    <p:sldId id="274" r:id="rId37"/>
    <p:sldId id="264" r:id="rId38"/>
    <p:sldId id="275" r:id="rId39"/>
    <p:sldId id="27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570" y="1008"/>
      </p:cViewPr>
      <p:guideLst>
        <p:guide orient="horz" pos="2160"/>
        <p:guide orient="horz" pos="2999"/>
        <p:guide pos="24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r="246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상대의 진형을 확인하고 본인의 진형을 수정한 뒤 전투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ECD1A-109D-4137-84EB-21CFCD7ABB0C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고민하게 하여 유저의 성장을 유도 </a:t>
            </a:r>
          </a:p>
        </p:txBody>
      </p:sp>
    </p:spTree>
    <p:extLst>
      <p:ext uri="{BB962C8B-B14F-4D97-AF65-F5344CB8AC3E}">
        <p14:creationId xmlns:p14="http://schemas.microsoft.com/office/powerpoint/2010/main" val="351698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259AE-45C3-4247-96D5-2F32AB2F47CC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입장 가능 시간을 기준으로 타 유저와 매칭하여 유저가 직접 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조작하는 재미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8CD6BF-EBFA-4DD6-A7C2-67142255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1FAC0AD-C62E-4493-8FF6-55D206BE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259AE-45C3-4247-96D5-2F32AB2F47CC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시즌이 시작하면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티어가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단계 아래로 재 조정되며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전장이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 유리한 캐릭터들이 다르기 때문에 다양한 캐릭터의 육성을 유도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708900" y="2347889"/>
            <a:ext cx="993775" cy="591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876318C-3174-4E7A-BA31-115EEBBBA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259AE-45C3-4247-96D5-2F32AB2F47CC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전장과 캐릭터의 특성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 캐릭터의 출전 순서를 함께 고민하여 설정 후 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 유리한 캐릭터들이 다르기 때문에 다양한 캐릭터의 육성을 유도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695825" y="2920184"/>
            <a:ext cx="3063875" cy="1239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매칭이 필요한데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이를 원활하게 하기 위하여 시간을 제한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5705919" y="4188619"/>
            <a:ext cx="804583" cy="478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034F5-071C-46AA-8240-D564EF094AE0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고정된 시간에만 플레이가 가능</a:t>
            </a:r>
          </a:p>
        </p:txBody>
      </p:sp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이용자 실태 조사 보고서에 따르면 저녁 시간대의 이용자가 가장 높은 비율을 차지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034F5-071C-46AA-8240-D564EF094AE0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저녁 시간대로 시간이 고정되어 있는 이유는 무엇인가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50" y="2215713"/>
            <a:ext cx="5443899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맵과</a:t>
            </a:r>
            <a:r>
              <a:rPr lang="ko-KR" altLang="en-US" dirty="0"/>
              <a:t> 캐릭터의 특성</a:t>
            </a:r>
            <a:r>
              <a:rPr lang="en-US" altLang="ko-KR" dirty="0"/>
              <a:t>,</a:t>
            </a:r>
            <a:r>
              <a:rPr lang="ko-KR" altLang="en-US" dirty="0"/>
              <a:t> 용도를 고민하여 출전 순서를 결정하여 플레이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캐릭터와 출전 순서를 고민 할 때 매칭되는 상대방의 </a:t>
            </a:r>
            <a:r>
              <a:rPr lang="ko-KR" altLang="en-US" dirty="0" err="1"/>
              <a:t>덱도</a:t>
            </a:r>
            <a:r>
              <a:rPr lang="ko-KR" altLang="en-US" dirty="0"/>
              <a:t> 고려를 해야하기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콜로세움보다 더 많은 고민을 하게 됨으로써 </a:t>
            </a:r>
            <a:r>
              <a:rPr lang="ko-KR" altLang="en-US"/>
              <a:t>유저의 성장속도가 가속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13299" y="1860695"/>
            <a:ext cx="3003551" cy="123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아레나는 콜로세움과 다르게 입장 가능 시간이 존재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시간을 제한하여 일시적으로 매칭 풀을 늘려 더 손쉽고</a:t>
            </a:r>
            <a:r>
              <a:rPr lang="en-US" altLang="ko-KR" dirty="0"/>
              <a:t>, </a:t>
            </a:r>
            <a:r>
              <a:rPr lang="ko-KR" altLang="en-US" dirty="0"/>
              <a:t>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위함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034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왜 저 시간인가</a:t>
            </a:r>
            <a:r>
              <a:rPr lang="en-US" altLang="ko-KR" dirty="0"/>
              <a:t>? : 2020 </a:t>
            </a:r>
            <a:r>
              <a:rPr lang="ko-KR" altLang="en-US" dirty="0"/>
              <a:t>게임 이용자 실태 조사 보고서에 따르면 오후 </a:t>
            </a:r>
            <a:r>
              <a:rPr lang="en-US" altLang="ko-KR" dirty="0"/>
              <a:t>8~10</a:t>
            </a:r>
            <a:r>
              <a:rPr lang="ko-KR" altLang="en-US" dirty="0"/>
              <a:t>시 사이에 가장 많은 유저가 이용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6" y="1139454"/>
            <a:ext cx="5890247" cy="27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CBC4F-60F8-4B1D-951A-539465A6F185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E6B03-F584-4580-B753-B4B93D743066}"/>
              </a:ext>
            </a:extLst>
          </p:cNvPr>
          <p:cNvSpPr/>
          <p:nvPr/>
        </p:nvSpPr>
        <p:spPr>
          <a:xfrm>
            <a:off x="-1" y="1267187"/>
            <a:ext cx="12192000" cy="55908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186CE-316F-40E1-945A-4F1C10B73A91}"/>
              </a:ext>
            </a:extLst>
          </p:cNvPr>
          <p:cNvSpPr txBox="1"/>
          <p:nvPr/>
        </p:nvSpPr>
        <p:spPr>
          <a:xfrm>
            <a:off x="3971131" y="125761"/>
            <a:ext cx="424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C85A-B7C7-4B2C-BB4B-38A610E24B5C}"/>
              </a:ext>
            </a:extLst>
          </p:cNvPr>
          <p:cNvSpPr txBox="1"/>
          <p:nvPr/>
        </p:nvSpPr>
        <p:spPr>
          <a:xfrm>
            <a:off x="1741816" y="187405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Subtitle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90A934-503E-46D7-8D53-90134247C996}"/>
              </a:ext>
            </a:extLst>
          </p:cNvPr>
          <p:cNvGrpSpPr/>
          <p:nvPr/>
        </p:nvGrpSpPr>
        <p:grpSpPr>
          <a:xfrm>
            <a:off x="643266" y="1882503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35550F-E832-426B-A920-0D0743C7C906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18A978-AA4B-4FCC-99C4-6722D2C1F5D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45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</p:spTree>
    <p:extLst>
      <p:ext uri="{BB962C8B-B14F-4D97-AF65-F5344CB8AC3E}">
        <p14:creationId xmlns:p14="http://schemas.microsoft.com/office/powerpoint/2010/main" val="240523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D11FA-84BF-4A5F-89AB-1E28374AEB70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스토리만 플레이 하던 유저도 자연스럽게 엔드 컨텐츠인 미궁에 접근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클리어 시 가장 낮은 난이도의 미궁 해금</a:t>
            </a:r>
          </a:p>
        </p:txBody>
      </p:sp>
    </p:spTree>
    <p:extLst>
      <p:ext uri="{BB962C8B-B14F-4D97-AF65-F5344CB8AC3E}">
        <p14:creationId xmlns:p14="http://schemas.microsoft.com/office/powerpoint/2010/main" val="2006703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D11FA-84BF-4A5F-89AB-1E28374AEB70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플레이가 존재해 자칫 지루할 수 있는 반복성을 뒤틀어 탈피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전투 뿐 아니라 퍼즐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보스 전투와 같이 다양한 플레이가 존재</a:t>
            </a:r>
          </a:p>
        </p:txBody>
      </p:sp>
    </p:spTree>
    <p:extLst>
      <p:ext uri="{BB962C8B-B14F-4D97-AF65-F5344CB8AC3E}">
        <p14:creationId xmlns:p14="http://schemas.microsoft.com/office/powerpoint/2010/main" val="1563263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미궁은 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존재하는데 다음 미궁으로 넘어 갈 수록 난이도가 크게 상승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A497C-721A-46E2-AF02-0BDBC80655FD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얻는 성장 재화를 바탕으로 보다 높은 난이도의 미궁으로 유도</a:t>
            </a:r>
          </a:p>
        </p:txBody>
      </p:sp>
    </p:spTree>
    <p:extLst>
      <p:ext uri="{BB962C8B-B14F-4D97-AF65-F5344CB8AC3E}">
        <p14:creationId xmlns:p14="http://schemas.microsoft.com/office/powerpoint/2010/main" val="411233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3511712" y="2215713"/>
            <a:ext cx="5168576" cy="254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미궁과는 다르게 경계의 미궁은 사용 속성의 제한이 존재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A497C-721A-46E2-AF02-0BDBC80655FD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플레이 가능 시간을 제한하여 체감 난이도 상승</a:t>
            </a:r>
          </a:p>
        </p:txBody>
      </p:sp>
    </p:spTree>
    <p:extLst>
      <p:ext uri="{BB962C8B-B14F-4D97-AF65-F5344CB8AC3E}">
        <p14:creationId xmlns:p14="http://schemas.microsoft.com/office/powerpoint/2010/main" val="425846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</a:p>
        </p:txBody>
      </p:sp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 가게 유도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C9F32-E6E5-4A0D-A8C0-1DCBBF6DF309}"/>
              </a:ext>
            </a:extLst>
          </p:cNvPr>
          <p:cNvSpPr/>
          <p:nvPr/>
        </p:nvSpPr>
        <p:spPr>
          <a:xfrm>
            <a:off x="500063" y="2633663"/>
            <a:ext cx="400050" cy="452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기록을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유저에게도 컨텐츠 접근 이유와 성장 동기를 부여</a:t>
            </a: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1912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전투를 채용하여 유저의 직접적 피로도는 적으나 진형을 고민해야 하는 형태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고민하며 유저의 게임 이해도 상승을 유도</a:t>
            </a: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1" y="5416990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1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경쟁하는 형태의 컨텐츠로 주로 뽑기에 사용되는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836797" y="1262161"/>
            <a:ext cx="4357480" cy="214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메인 스토리를 진행하며 유저는 미궁을 오픈하게 되고 성장하며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난이도에 대한 아쉬움을 느낄 때 쯤 부유성 미궁이 </a:t>
            </a:r>
            <a:r>
              <a:rPr lang="ko-KR" altLang="en-US" dirty="0" err="1"/>
              <a:t>오픈되어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아쉬움을 달랠 수 있고</a:t>
            </a:r>
            <a:r>
              <a:rPr lang="en-US" altLang="ko-KR" dirty="0"/>
              <a:t>, </a:t>
            </a:r>
            <a:r>
              <a:rPr lang="ko-KR" altLang="en-US" dirty="0"/>
              <a:t>기존의 미궁에서 플레이 했던 구조가 반복되기 때문에 더욱 쉽게 접근이 가능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24"/>
          <a:stretch/>
        </p:blipFill>
        <p:spPr>
          <a:xfrm>
            <a:off x="997722" y="1262161"/>
            <a:ext cx="4357479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경계의 미궁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/>
          <a:stretch/>
        </p:blipFill>
        <p:spPr>
          <a:xfrm>
            <a:off x="3749040" y="1160458"/>
            <a:ext cx="4887832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부유성 미궁과 다르게 속성이 제한되는 경계의 미궁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유저로 하여금 클리어 하기 위해서는 다양한 속성의 캐릭터 육성을 유도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기본적인 난이도는 부유성 미궁과 비슷하나</a:t>
            </a:r>
            <a:r>
              <a:rPr lang="en-US" altLang="ko-KR" dirty="0"/>
              <a:t>, </a:t>
            </a:r>
            <a:r>
              <a:rPr lang="ko-KR" altLang="en-US" dirty="0"/>
              <a:t>속성 제한으로 인하여 유저가 체감하는 난이도는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순위를 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가능하여 타 유저들은 목표로 잡을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"/>
          <a:stretch/>
        </p:blipFill>
        <p:spPr>
          <a:xfrm>
            <a:off x="1082301" y="1266401"/>
            <a:ext cx="4324173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/>
          <a:stretch/>
        </p:blipFill>
        <p:spPr>
          <a:xfrm>
            <a:off x="6870100" y="1262160"/>
            <a:ext cx="4324173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하나는 스태미나의 소모가 전혀 없다는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/>
              <a:t>50</a:t>
            </a:r>
            <a:r>
              <a:rPr lang="ko-KR" altLang="en-US" dirty="0"/>
              <a:t>층 단위로 스토리에 관련된 내용들이 존재하여 스토리를 좋아하는 유저에게 필수적 컨텐츠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유저에게 성장에 대한 동기를 부여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4"/>
          <a:stretch/>
        </p:blipFill>
        <p:spPr>
          <a:xfrm>
            <a:off x="3995738" y="1283214"/>
            <a:ext cx="4365608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특전 시스템을 이용하여 유저로 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유도하여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한 단계 높은 유저로 상승을 유도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불가능한 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색다른 재미를 줌 </a:t>
            </a:r>
            <a:r>
              <a:rPr lang="en-US" altLang="ko-KR" dirty="0"/>
              <a:t>(</a:t>
            </a:r>
            <a:r>
              <a:rPr lang="ko-KR" altLang="en-US" dirty="0"/>
              <a:t>베로니카 </a:t>
            </a:r>
            <a:r>
              <a:rPr lang="ko-KR" altLang="en-US" dirty="0" err="1"/>
              <a:t>무기충</a:t>
            </a:r>
            <a:r>
              <a:rPr lang="ko-KR" altLang="en-US" dirty="0"/>
              <a:t> </a:t>
            </a:r>
            <a:r>
              <a:rPr lang="en-US" altLang="ko-KR" dirty="0"/>
              <a:t>200%)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54" y="1265661"/>
            <a:ext cx="4567754" cy="21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구매 제한을 초기화하며</a:t>
            </a:r>
            <a:r>
              <a:rPr lang="en-US" altLang="ko-KR" dirty="0"/>
              <a:t> </a:t>
            </a:r>
            <a:r>
              <a:rPr lang="ko-KR" altLang="en-US" dirty="0"/>
              <a:t>유저로 하여금 다량의 성장 재화를 보충 할 수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아레나와 같이 매칭이 주된 플레이 방식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아레나와 같이 입장 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죽었다고 끝이 아닌</a:t>
            </a:r>
            <a:r>
              <a:rPr lang="en-US" altLang="ko-KR" dirty="0"/>
              <a:t>, </a:t>
            </a:r>
            <a:r>
              <a:rPr lang="ko-KR" altLang="en-US" dirty="0"/>
              <a:t>팀원을 지원하는 형태로 변화하여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죽더라도 </a:t>
            </a:r>
            <a:r>
              <a:rPr lang="ko-KR" altLang="en-US" dirty="0" err="1"/>
              <a:t>클리어를</a:t>
            </a:r>
            <a:r>
              <a:rPr lang="ko-KR" altLang="en-US" dirty="0"/>
              <a:t> 성공 </a:t>
            </a:r>
            <a:r>
              <a:rPr lang="ko-KR" altLang="en-US" dirty="0" err="1"/>
              <a:t>하였을때</a:t>
            </a:r>
            <a:r>
              <a:rPr lang="ko-KR" altLang="en-US" dirty="0"/>
              <a:t> 성취감을 얻을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보상을 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궤도 엘리베이터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경쟁이 따로 존재하지 않으며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캐릭터 성장에 필요한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r="1893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" r="1893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24562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0470-307C-402F-B095-DC39943C91C9}"/>
              </a:ext>
            </a:extLst>
          </p:cNvPr>
          <p:cNvSpPr txBox="1"/>
          <p:nvPr/>
        </p:nvSpPr>
        <p:spPr>
          <a:xfrm>
            <a:off x="6096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9ABC24-27E5-4A71-854F-6CC4E5C178F2}"/>
              </a:ext>
            </a:extLst>
          </p:cNvPr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먼저 성장을 한 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캐릭터를 얻고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5214F-A5BF-44B9-A8AC-7C482F0CBDBD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얻은 캐릭터의 성장이 반복되는 형태의 컨텐츠 구조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데일리 미션의 콜로세움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참여를 통하여 접근</a:t>
            </a:r>
          </a:p>
        </p:txBody>
      </p:sp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</p:spTree>
    <p:extLst>
      <p:ext uri="{BB962C8B-B14F-4D97-AF65-F5344CB8AC3E}">
        <p14:creationId xmlns:p14="http://schemas.microsoft.com/office/powerpoint/2010/main" val="22337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설정 후 전투 시작 시 플레이어의 조작 없이 진행되는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>
            <a:off x="4335781" y="2752725"/>
            <a:ext cx="4344670" cy="1629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499" y="567859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전투에 필요한 티켓만 소지하고 있다면 시간에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구애받지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않는 플레이 가능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 flipV="1">
            <a:off x="6838951" y="4352924"/>
            <a:ext cx="1851024" cy="301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6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1063</Words>
  <Application>Microsoft Office PowerPoint</Application>
  <PresentationFormat>와이드스크린</PresentationFormat>
  <Paragraphs>184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155</cp:revision>
  <dcterms:created xsi:type="dcterms:W3CDTF">2021-04-15T02:12:24Z</dcterms:created>
  <dcterms:modified xsi:type="dcterms:W3CDTF">2021-04-18T03:54:18Z</dcterms:modified>
</cp:coreProperties>
</file>